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8" r:id="rId2"/>
    <p:sldId id="263" r:id="rId3"/>
    <p:sldId id="274" r:id="rId4"/>
    <p:sldId id="264" r:id="rId5"/>
    <p:sldId id="266" r:id="rId6"/>
    <p:sldId id="285" r:id="rId7"/>
    <p:sldId id="275" r:id="rId8"/>
    <p:sldId id="271" r:id="rId9"/>
    <p:sldId id="261" r:id="rId10"/>
    <p:sldId id="276" r:id="rId11"/>
    <p:sldId id="277" r:id="rId12"/>
    <p:sldId id="278" r:id="rId13"/>
    <p:sldId id="279" r:id="rId14"/>
    <p:sldId id="281" r:id="rId15"/>
    <p:sldId id="268" r:id="rId16"/>
    <p:sldId id="282" r:id="rId17"/>
    <p:sldId id="28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2DA"/>
    <a:srgbClr val="D3B5E9"/>
    <a:srgbClr val="9B76F6"/>
    <a:srgbClr val="F37982"/>
    <a:srgbClr val="6E1024"/>
    <a:srgbClr val="F75E3F"/>
    <a:srgbClr val="441D61"/>
    <a:srgbClr val="FC9696"/>
    <a:srgbClr val="F9494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374" autoAdjust="0"/>
  </p:normalViewPr>
  <p:slideViewPr>
    <p:cSldViewPr snapToGrid="0">
      <p:cViewPr varScale="1">
        <p:scale>
          <a:sx n="69" d="100"/>
          <a:sy n="69" d="100"/>
        </p:scale>
        <p:origin x="81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0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2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3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0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4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3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1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9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4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3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95919CA-4568-4F54-A2C0-2B54BD78A3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tx1"/>
          </a:solidFill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308" y="-1"/>
            <a:ext cx="5444906" cy="518316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CF85B11F-FA15-48B8-BF04-463A37544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9300" y="0"/>
            <a:ext cx="5444906" cy="5161894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2" name="Freeform: Shape 141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016" y="0"/>
            <a:ext cx="5444905" cy="50468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3E952F-CC48-BFF0-D9C7-442B22573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1" y="476435"/>
            <a:ext cx="4024032" cy="2885715"/>
          </a:xfrm>
        </p:spPr>
        <p:txBody>
          <a:bodyPr>
            <a:normAutofit/>
          </a:bodyPr>
          <a:lstStyle/>
          <a:p>
            <a:r>
              <a:rPr lang="pt-BR" sz="2000" dirty="0"/>
              <a:t>Colorações especiais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CC9B52-AC07-75CA-9442-6DF6BF9CC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701" y="3317810"/>
            <a:ext cx="4024032" cy="7718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200" dirty="0"/>
              <a:t>Tipos, qualidade e aplicabilidade </a:t>
            </a:r>
          </a:p>
        </p:txBody>
      </p:sp>
      <p:sp>
        <p:nvSpPr>
          <p:cNvPr id="144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6" name="Graphic 212">
            <a:extLst>
              <a:ext uri="{FF2B5EF4-FFF2-40B4-BE49-F238E27FC236}">
                <a16:creationId xmlns:a16="http://schemas.microsoft.com/office/drawing/2014/main" id="{BB90F3FC-186F-4608-93AA-7EE24F682E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D035D-376E-22FA-F11F-FA6C25CF1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4" r="18589" b="-1"/>
          <a:stretch/>
        </p:blipFill>
        <p:spPr>
          <a:xfrm>
            <a:off x="8465902" y="2629600"/>
            <a:ext cx="3177536" cy="2647064"/>
          </a:xfrm>
          <a:custGeom>
            <a:avLst/>
            <a:gdLst/>
            <a:ahLst/>
            <a:cxnLst/>
            <a:rect l="l" t="t" r="r" b="b"/>
            <a:pathLst>
              <a:path w="3177536" h="2647074">
                <a:moveTo>
                  <a:pt x="406152" y="0"/>
                </a:moveTo>
                <a:lnTo>
                  <a:pt x="2771384" y="0"/>
                </a:lnTo>
                <a:lnTo>
                  <a:pt x="2814739" y="47702"/>
                </a:lnTo>
                <a:cubicBezTo>
                  <a:pt x="3041386" y="322335"/>
                  <a:pt x="3177536" y="674421"/>
                  <a:pt x="3177536" y="1058306"/>
                </a:cubicBezTo>
                <a:cubicBezTo>
                  <a:pt x="3177536" y="1935759"/>
                  <a:pt x="2466220" y="2647074"/>
                  <a:pt x="1588768" y="2647074"/>
                </a:cubicBezTo>
                <a:cubicBezTo>
                  <a:pt x="711315" y="2647074"/>
                  <a:pt x="0" y="1935759"/>
                  <a:pt x="0" y="1058306"/>
                </a:cubicBezTo>
                <a:cubicBezTo>
                  <a:pt x="0" y="674421"/>
                  <a:pt x="136150" y="322335"/>
                  <a:pt x="362797" y="47702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946DE8-5C46-9EBB-112A-352E00A17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r="27429" b="2"/>
          <a:stretch/>
        </p:blipFill>
        <p:spPr>
          <a:xfrm>
            <a:off x="8063497" y="51711"/>
            <a:ext cx="3923269" cy="3735161"/>
          </a:xfrm>
          <a:custGeom>
            <a:avLst/>
            <a:gdLst/>
            <a:ahLst/>
            <a:cxnLst/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</p:spPr>
      </p:pic>
      <p:grpSp>
        <p:nvGrpSpPr>
          <p:cNvPr id="14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2740963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13811CB9-0334-4316-8B54-711C0F3BE6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1100623" y="5161894"/>
            <a:ext cx="663738" cy="3534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821581" y="4578629"/>
            <a:ext cx="2608930" cy="129432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Caio Graco</a:t>
            </a:r>
          </a:p>
          <a:p>
            <a:pPr algn="ctr"/>
            <a:r>
              <a:rPr lang="pt-BR" b="1" dirty="0" err="1">
                <a:solidFill>
                  <a:schemeClr val="tx1"/>
                </a:solidFill>
              </a:rPr>
              <a:t>Rayana</a:t>
            </a:r>
            <a:r>
              <a:rPr lang="pt-BR" b="1" dirty="0">
                <a:solidFill>
                  <a:schemeClr val="tx1"/>
                </a:solidFill>
              </a:rPr>
              <a:t> Lima</a:t>
            </a:r>
          </a:p>
        </p:txBody>
      </p:sp>
      <p:pic>
        <p:nvPicPr>
          <p:cNvPr id="6" name="Picture 2" descr="SBH - Sociedade Brasileira de Histotecnolo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5270"/>
            <a:ext cx="3986934" cy="12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27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04595-68F9-F94C-0395-1923A1E3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99"/>
            <a:ext cx="10515600" cy="1034184"/>
          </a:xfrm>
        </p:spPr>
        <p:txBody>
          <a:bodyPr/>
          <a:lstStyle/>
          <a:p>
            <a:r>
              <a:rPr lang="pt-BR" dirty="0"/>
              <a:t>Ácido Periódico de </a:t>
            </a:r>
            <a:r>
              <a:rPr lang="pt-BR" dirty="0" err="1"/>
              <a:t>Schiff</a:t>
            </a:r>
            <a:r>
              <a:rPr lang="pt-BR" dirty="0"/>
              <a:t> (PAS) 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922610"/>
            <a:ext cx="4121727" cy="4351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Busca por fungos e alguns protozoários;</a:t>
            </a:r>
            <a:endParaRPr lang="pt-BR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Detecta aumento do glicogênio no fígado;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Evidência glândulas secretoras de mucinas;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Demarca a cápsula de </a:t>
            </a:r>
            <a:r>
              <a:rPr lang="pt-BR" sz="2000" dirty="0" err="1" smtClean="0">
                <a:solidFill>
                  <a:schemeClr val="tx1"/>
                </a:solidFill>
              </a:rPr>
              <a:t>Bowmann</a:t>
            </a:r>
            <a:r>
              <a:rPr lang="pt-BR" sz="2000" dirty="0" smtClean="0">
                <a:solidFill>
                  <a:schemeClr val="tx1"/>
                </a:solidFill>
              </a:rPr>
              <a:t>;</a:t>
            </a:r>
            <a:endParaRPr lang="pt-BR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Cora carboidratos neutros;</a:t>
            </a:r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6" name="Retângulo Arredondado 5"/>
          <p:cNvSpPr/>
          <p:nvPr/>
        </p:nvSpPr>
        <p:spPr>
          <a:xfrm>
            <a:off x="1444336" y="1233053"/>
            <a:ext cx="2909454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Utilizado para: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1" name="AutoShape 2" descr="os nódulos PAS positivos sugerem a esclerose nodular da lesão de Kimmelstiel-  Wilso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4" descr="blob:https://web.whatsapp.com/79284843-731c-4446-a05a-5fb1d331f94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422" y="1842653"/>
            <a:ext cx="3733814" cy="395511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435422" y="5797763"/>
            <a:ext cx="3784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Indicativo de </a:t>
            </a:r>
            <a:r>
              <a:rPr lang="pt-BR" sz="1400" dirty="0" err="1"/>
              <a:t>n</a:t>
            </a:r>
            <a:r>
              <a:rPr lang="pt-BR" sz="1400" dirty="0" err="1" smtClean="0"/>
              <a:t>efropatia</a:t>
            </a:r>
            <a:r>
              <a:rPr lang="pt-BR" sz="1400" dirty="0" smtClean="0"/>
              <a:t> diabética: </a:t>
            </a:r>
            <a:r>
              <a:rPr lang="pt-BR" sz="1400" b="1" u="sng" dirty="0"/>
              <a:t>E</a:t>
            </a:r>
            <a:r>
              <a:rPr lang="pt-BR" sz="1400" b="1" u="sng" dirty="0" smtClean="0"/>
              <a:t>spessamento </a:t>
            </a:r>
            <a:r>
              <a:rPr lang="pt-BR" sz="1400" b="1" u="sng" dirty="0"/>
              <a:t>mesangial na forma de nódulo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6320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04595-68F9-F94C-0395-1923A1E3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99"/>
            <a:ext cx="10515600" cy="1034184"/>
          </a:xfrm>
        </p:spPr>
        <p:txBody>
          <a:bodyPr/>
          <a:lstStyle/>
          <a:p>
            <a:r>
              <a:rPr lang="pt-BR" dirty="0"/>
              <a:t>Ácido Periódico de </a:t>
            </a:r>
            <a:r>
              <a:rPr lang="pt-BR" dirty="0" err="1"/>
              <a:t>Schiff</a:t>
            </a:r>
            <a:r>
              <a:rPr lang="pt-BR" dirty="0"/>
              <a:t> (PAS) 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7645761" y="1483082"/>
            <a:ext cx="2909454" cy="6096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Teste de qualidade do reagente de </a:t>
            </a:r>
            <a:r>
              <a:rPr lang="pt-BR" b="1" dirty="0" err="1" smtClean="0">
                <a:solidFill>
                  <a:schemeClr val="tx1"/>
                </a:solidFill>
              </a:rPr>
              <a:t>Schiff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76" y="2385878"/>
            <a:ext cx="2220624" cy="21000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404" y="2385879"/>
            <a:ext cx="2373023" cy="2100095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344259"/>
              </p:ext>
            </p:extLst>
          </p:nvPr>
        </p:nvGraphicFramePr>
        <p:xfrm>
          <a:off x="299026" y="1496940"/>
          <a:ext cx="6031346" cy="48863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15673">
                  <a:extLst>
                    <a:ext uri="{9D8B030D-6E8A-4147-A177-3AD203B41FA5}">
                      <a16:colId xmlns:a16="http://schemas.microsoft.com/office/drawing/2014/main" val="551131715"/>
                    </a:ext>
                  </a:extLst>
                </a:gridCol>
                <a:gridCol w="3015673">
                  <a:extLst>
                    <a:ext uri="{9D8B030D-6E8A-4147-A177-3AD203B41FA5}">
                      <a16:colId xmlns:a16="http://schemas.microsoft.com/office/drawing/2014/main" val="3998237659"/>
                    </a:ext>
                  </a:extLst>
                </a:gridCol>
              </a:tblGrid>
              <a:tr h="83631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Etapa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Objetivo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263519"/>
                  </a:ext>
                </a:extLst>
              </a:tr>
              <a:tr h="1080483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    </a:t>
                      </a:r>
                    </a:p>
                    <a:p>
                      <a:r>
                        <a:rPr lang="pt-BR" sz="1800" b="1" dirty="0" smtClean="0"/>
                        <a:t>    Ácido periódico 0,5%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Oxida açúcares em        aldeídos; 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61241"/>
                  </a:ext>
                </a:extLst>
              </a:tr>
              <a:tr h="836318">
                <a:tc>
                  <a:txBody>
                    <a:bodyPr/>
                    <a:lstStyle/>
                    <a:p>
                      <a:r>
                        <a:rPr lang="pt-BR" dirty="0" smtClean="0"/>
                        <a:t>       </a:t>
                      </a:r>
                    </a:p>
                    <a:p>
                      <a:r>
                        <a:rPr lang="pt-BR" sz="1800" b="1" dirty="0" smtClean="0"/>
                        <a:t>     Reagente de </a:t>
                      </a:r>
                      <a:r>
                        <a:rPr lang="pt-BR" sz="1800" b="1" dirty="0" err="1" smtClean="0"/>
                        <a:t>Schiff</a:t>
                      </a:r>
                      <a:r>
                        <a:rPr lang="pt-BR" sz="1800" b="1" dirty="0" smtClean="0"/>
                        <a:t>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      </a:t>
                      </a:r>
                    </a:p>
                    <a:p>
                      <a:r>
                        <a:rPr lang="pt-BR" sz="1800" dirty="0" smtClean="0"/>
                        <a:t>     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800" dirty="0" smtClean="0"/>
                        <a:t>Liga-se aos aldeídos;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720882"/>
                  </a:ext>
                </a:extLst>
              </a:tr>
              <a:tr h="836318">
                <a:tc>
                  <a:txBody>
                    <a:bodyPr/>
                    <a:lstStyle/>
                    <a:p>
                      <a:endParaRPr lang="pt-BR" sz="1800" dirty="0" smtClean="0"/>
                    </a:p>
                    <a:p>
                      <a:r>
                        <a:rPr lang="pt-BR" sz="1800" b="1" dirty="0" smtClean="0"/>
                        <a:t>         Água corrente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aseline="0" dirty="0" smtClean="0"/>
                        <a:t>  </a:t>
                      </a:r>
                      <a:r>
                        <a:rPr lang="pt-BR" sz="1800" dirty="0" smtClean="0"/>
                        <a:t>Ajuda no desenvolvimento da cor rosa</a:t>
                      </a:r>
                    </a:p>
                    <a:p>
                      <a:pPr algn="ctr"/>
                      <a:r>
                        <a:rPr lang="pt-BR" sz="1800" dirty="0" smtClean="0"/>
                        <a:t>(substitui o enxofre por cloro)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697495"/>
                  </a:ext>
                </a:extLst>
              </a:tr>
              <a:tr h="836318">
                <a:tc>
                  <a:txBody>
                    <a:bodyPr/>
                    <a:lstStyle/>
                    <a:p>
                      <a:endParaRPr lang="pt-BR" sz="1800" dirty="0" smtClean="0"/>
                    </a:p>
                    <a:p>
                      <a:pPr algn="ctr"/>
                      <a:r>
                        <a:rPr lang="pt-BR" sz="1800" b="1" dirty="0" smtClean="0"/>
                        <a:t>Hematoxilina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 smtClean="0"/>
                    </a:p>
                    <a:p>
                      <a:pPr algn="ctr"/>
                      <a:r>
                        <a:rPr lang="pt-BR" sz="1800" dirty="0" smtClean="0"/>
                        <a:t>Cora núcleos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008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2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04595-68F9-F94C-0395-1923A1E3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99"/>
            <a:ext cx="10515600" cy="1034184"/>
          </a:xfrm>
        </p:spPr>
        <p:txBody>
          <a:bodyPr/>
          <a:lstStyle/>
          <a:p>
            <a:pPr algn="ctr"/>
            <a:r>
              <a:rPr lang="pt-BR" sz="4000" dirty="0"/>
              <a:t>Ácido Periódico de </a:t>
            </a:r>
            <a:r>
              <a:rPr lang="pt-BR" sz="4000" dirty="0" err="1"/>
              <a:t>Schiff</a:t>
            </a:r>
            <a:r>
              <a:rPr lang="pt-BR" sz="4000" dirty="0"/>
              <a:t> (PAS)</a:t>
            </a:r>
            <a:r>
              <a:rPr lang="pt-BR" dirty="0"/>
              <a:t> </a:t>
            </a:r>
          </a:p>
        </p:txBody>
      </p:sp>
      <p:sp>
        <p:nvSpPr>
          <p:cNvPr id="6" name="Retângulo Arredondado 5"/>
          <p:cNvSpPr/>
          <p:nvPr/>
        </p:nvSpPr>
        <p:spPr>
          <a:xfrm>
            <a:off x="826414" y="1437721"/>
            <a:ext cx="2330369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PAS com diástase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4936708" y="1437721"/>
            <a:ext cx="2318583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PAS </a:t>
            </a:r>
            <a:r>
              <a:rPr lang="pt-BR" sz="2400" b="1" dirty="0" err="1" smtClean="0">
                <a:solidFill>
                  <a:schemeClr val="tx1"/>
                </a:solidFill>
              </a:rPr>
              <a:t>Alcian</a:t>
            </a:r>
            <a:r>
              <a:rPr lang="pt-BR" sz="2400" b="1" dirty="0" smtClean="0">
                <a:solidFill>
                  <a:schemeClr val="tx1"/>
                </a:solidFill>
              </a:rPr>
              <a:t> Blue</a:t>
            </a:r>
            <a:endParaRPr lang="pt-BR" sz="2400" b="1" dirty="0">
              <a:solidFill>
                <a:schemeClr val="tx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3" y="2311147"/>
            <a:ext cx="3004272" cy="285141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 rot="16200000">
            <a:off x="-1059842" y="3540647"/>
            <a:ext cx="2895831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err="1"/>
              <a:t>Imagem:https</a:t>
            </a:r>
            <a:r>
              <a:rPr lang="pt-BR" sz="1050" dirty="0"/>
              <a:t>://</a:t>
            </a:r>
            <a:r>
              <a:rPr lang="pt-BR" sz="900" dirty="0" smtClean="0"/>
              <a:t>anatpat.unicamp.br/nptmeningioma43d.htm</a:t>
            </a:r>
            <a:endParaRPr lang="pt-BR" sz="9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4036" y="5207428"/>
            <a:ext cx="267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Remoção do glicogênio 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23" y="2288939"/>
            <a:ext cx="2990803" cy="2851416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4792461" y="5207428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M</a:t>
            </a:r>
            <a:r>
              <a:rPr lang="pt-BR" dirty="0" smtClean="0"/>
              <a:t>ucinas </a:t>
            </a:r>
            <a:r>
              <a:rPr lang="pt-BR" dirty="0"/>
              <a:t>ácidas (pH 2,5)</a:t>
            </a:r>
          </a:p>
        </p:txBody>
      </p:sp>
      <p:sp>
        <p:nvSpPr>
          <p:cNvPr id="15" name="Retângulo 14"/>
          <p:cNvSpPr/>
          <p:nvPr/>
        </p:nvSpPr>
        <p:spPr>
          <a:xfrm rot="16200000">
            <a:off x="2833851" y="3592622"/>
            <a:ext cx="32603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err="1"/>
              <a:t>Imagem:https</a:t>
            </a:r>
            <a:r>
              <a:rPr lang="pt-BR" sz="800" dirty="0"/>
              <a:t>://www.nsh.org/blogs/natalie-paskoski/2021/05/04/the-alcian-blue-stain-for-histology</a:t>
            </a:r>
          </a:p>
        </p:txBody>
      </p:sp>
      <p:sp>
        <p:nvSpPr>
          <p:cNvPr id="16" name="Retângulo Arredondado 15"/>
          <p:cNvSpPr/>
          <p:nvPr/>
        </p:nvSpPr>
        <p:spPr>
          <a:xfrm>
            <a:off x="8675276" y="1437721"/>
            <a:ext cx="2318583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PAS com verde luz</a:t>
            </a:r>
            <a:endParaRPr lang="pt-BR" sz="2400" b="1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0" b="186"/>
          <a:stretch/>
        </p:blipFill>
        <p:spPr>
          <a:xfrm>
            <a:off x="8343811" y="2266732"/>
            <a:ext cx="2990803" cy="287362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088209" y="5207428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Para fungos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60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13109-EB61-0F2B-8D04-F6D0EFF1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/>
          <a:lstStyle/>
          <a:p>
            <a:r>
              <a:rPr lang="pt-BR" dirty="0" err="1" smtClean="0"/>
              <a:t>Tricrômicro</a:t>
            </a:r>
            <a:r>
              <a:rPr lang="pt-BR" dirty="0" smtClean="0"/>
              <a:t> de </a:t>
            </a:r>
            <a:r>
              <a:rPr lang="pt-BR" dirty="0" err="1" smtClean="0"/>
              <a:t>Masson</a:t>
            </a:r>
            <a:endParaRPr lang="pt-BR" dirty="0"/>
          </a:p>
        </p:txBody>
      </p:sp>
      <p:sp>
        <p:nvSpPr>
          <p:cNvPr id="4" name="Retângulo Arredondado 3"/>
          <p:cNvSpPr/>
          <p:nvPr/>
        </p:nvSpPr>
        <p:spPr>
          <a:xfrm>
            <a:off x="1614138" y="1695824"/>
            <a:ext cx="2909454" cy="6096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Utilizado para: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3"/>
          <p:cNvSpPr>
            <a:spLocks noGrp="1"/>
          </p:cNvSpPr>
          <p:nvPr>
            <p:ph idx="1"/>
          </p:nvPr>
        </p:nvSpPr>
        <p:spPr>
          <a:xfrm>
            <a:off x="976750" y="2476810"/>
            <a:ext cx="4135582" cy="20536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0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0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Corar fibras de colágeno;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Detectar aumento de colágeno em processos </a:t>
            </a:r>
            <a:r>
              <a:rPr lang="pt-BR" sz="2000" dirty="0" err="1" smtClean="0">
                <a:solidFill>
                  <a:schemeClr val="tx1"/>
                </a:solidFill>
              </a:rPr>
              <a:t>fibróticos</a:t>
            </a:r>
            <a:r>
              <a:rPr lang="pt-BR" sz="2000" dirty="0">
                <a:solidFill>
                  <a:schemeClr val="tx1"/>
                </a:solidFill>
              </a:rPr>
              <a:t>;</a:t>
            </a:r>
            <a:endParaRPr lang="pt-BR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0946DE8-5C46-9EBB-112A-352E00A17C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r="27429" b="2"/>
          <a:stretch/>
        </p:blipFill>
        <p:spPr>
          <a:xfrm>
            <a:off x="6484079" y="1620990"/>
            <a:ext cx="3923269" cy="3735161"/>
          </a:xfrm>
          <a:custGeom>
            <a:avLst/>
            <a:gdLst/>
            <a:ahLst/>
            <a:cxnLst/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64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04595-68F9-F94C-0395-1923A1E3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99"/>
            <a:ext cx="10515600" cy="1034184"/>
          </a:xfrm>
        </p:spPr>
        <p:txBody>
          <a:bodyPr/>
          <a:lstStyle/>
          <a:p>
            <a:r>
              <a:rPr lang="pt-BR" dirty="0" err="1"/>
              <a:t>Tricrômicro</a:t>
            </a:r>
            <a:r>
              <a:rPr lang="pt-BR" dirty="0"/>
              <a:t> de </a:t>
            </a:r>
            <a:r>
              <a:rPr lang="pt-BR" dirty="0" err="1"/>
              <a:t>Masson</a:t>
            </a:r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460341"/>
              </p:ext>
            </p:extLst>
          </p:nvPr>
        </p:nvGraphicFramePr>
        <p:xfrm>
          <a:off x="1214437" y="1413946"/>
          <a:ext cx="9144000" cy="49181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09873038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961777629"/>
                    </a:ext>
                  </a:extLst>
                </a:gridCol>
              </a:tblGrid>
              <a:tr h="8007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tx1"/>
                          </a:solidFill>
                        </a:rPr>
                        <a:t>Etapa</a:t>
                      </a:r>
                      <a:endParaRPr lang="pt-BR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tx1"/>
                          </a:solidFill>
                        </a:rPr>
                        <a:t>Objetivo</a:t>
                      </a:r>
                      <a:endParaRPr lang="pt-BR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115166"/>
                  </a:ext>
                </a:extLst>
              </a:tr>
              <a:tr h="800740">
                <a:tc>
                  <a:txBody>
                    <a:bodyPr/>
                    <a:lstStyle/>
                    <a:p>
                      <a:pPr algn="ctr"/>
                      <a:endParaRPr lang="pt-BR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Solução de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</a:rPr>
                        <a:t>Bouin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Mordente;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555417"/>
                  </a:ext>
                </a:extLst>
              </a:tr>
              <a:tr h="800740">
                <a:tc>
                  <a:txBody>
                    <a:bodyPr/>
                    <a:lstStyle/>
                    <a:p>
                      <a:endParaRPr lang="pt-BR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Hematoxilina Férrica de </a:t>
                      </a:r>
                      <a:r>
                        <a:rPr lang="pt-BR" sz="1600" b="1" dirty="0" err="1" smtClean="0">
                          <a:solidFill>
                            <a:schemeClr val="tx1"/>
                          </a:solidFill>
                        </a:rPr>
                        <a:t>Weigert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 (A e B)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 Cora os núcleos;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151819"/>
                  </a:ext>
                </a:extLst>
              </a:tr>
              <a:tr h="800740">
                <a:tc>
                  <a:txBody>
                    <a:bodyPr/>
                    <a:lstStyle/>
                    <a:p>
                      <a:pPr algn="ctr"/>
                      <a:endParaRPr lang="pt-BR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Solução de Escarlate de </a:t>
                      </a:r>
                      <a:r>
                        <a:rPr lang="pt-BR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Biebrich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Cora músculo, citoplasma,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q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ueratina;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725288"/>
                  </a:ext>
                </a:extLst>
              </a:tr>
              <a:tr h="800740">
                <a:tc>
                  <a:txBody>
                    <a:bodyPr/>
                    <a:lstStyle/>
                    <a:p>
                      <a:pPr algn="ctr"/>
                      <a:endParaRPr lang="pt-BR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Solução de Azul de Anilina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 Cora colágeno e muco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385005"/>
                  </a:ext>
                </a:extLst>
              </a:tr>
              <a:tr h="854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 Solução de Ácido Acético Glacial 1,0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Diferenciador, “fixador”.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710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4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8F769-B883-F3C4-7A34-989F2BED2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Grocoot</a:t>
            </a:r>
            <a:r>
              <a:rPr lang="pt-BR" dirty="0" smtClean="0"/>
              <a:t> (GMS)</a:t>
            </a:r>
            <a:endParaRPr lang="pt-BR" dirty="0"/>
          </a:p>
        </p:txBody>
      </p:sp>
      <p:sp>
        <p:nvSpPr>
          <p:cNvPr id="4" name="Retângulo Arredondado 3"/>
          <p:cNvSpPr/>
          <p:nvPr/>
        </p:nvSpPr>
        <p:spPr>
          <a:xfrm>
            <a:off x="1512745" y="1593277"/>
            <a:ext cx="2909454" cy="6096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Utilizado para: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3"/>
          <p:cNvSpPr>
            <a:spLocks noGrp="1"/>
          </p:cNvSpPr>
          <p:nvPr>
            <p:ph idx="1"/>
          </p:nvPr>
        </p:nvSpPr>
        <p:spPr>
          <a:xfrm>
            <a:off x="907476" y="2404208"/>
            <a:ext cx="4135582" cy="2053641"/>
          </a:xfrm>
          <a:prstGeom prst="rect">
            <a:avLst/>
          </a:prstGeom>
          <a:solidFill>
            <a:srgbClr val="B6C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Busca </a:t>
            </a:r>
            <a:r>
              <a:rPr lang="pt-BR" sz="2000" dirty="0">
                <a:solidFill>
                  <a:schemeClr val="tx1"/>
                </a:solidFill>
              </a:rPr>
              <a:t>por </a:t>
            </a:r>
            <a:r>
              <a:rPr lang="pt-BR" sz="2000" dirty="0" smtClean="0">
                <a:solidFill>
                  <a:schemeClr val="tx1"/>
                </a:solidFill>
              </a:rPr>
              <a:t>fungos;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Destacar </a:t>
            </a:r>
            <a:r>
              <a:rPr lang="pt-BR" sz="2000" dirty="0">
                <a:solidFill>
                  <a:schemeClr val="tx1"/>
                </a:solidFill>
              </a:rPr>
              <a:t>a parede celular dos </a:t>
            </a:r>
            <a:r>
              <a:rPr lang="pt-BR" sz="2000" dirty="0" smtClean="0">
                <a:solidFill>
                  <a:schemeClr val="tx1"/>
                </a:solidFill>
              </a:rPr>
              <a:t>fungos;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31" y="1593276"/>
            <a:ext cx="4258542" cy="429490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rot="16200000">
            <a:off x="4678240" y="3581263"/>
            <a:ext cx="3944677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http://anatpat.unicamp.br/biinflcromomic1c.html</a:t>
            </a:r>
          </a:p>
        </p:txBody>
      </p:sp>
    </p:spTree>
    <p:extLst>
      <p:ext uri="{BB962C8B-B14F-4D97-AF65-F5344CB8AC3E}">
        <p14:creationId xmlns:p14="http://schemas.microsoft.com/office/powerpoint/2010/main" val="17584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04595-68F9-F94C-0395-1923A1E3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99"/>
            <a:ext cx="10515600" cy="1034184"/>
          </a:xfrm>
        </p:spPr>
        <p:txBody>
          <a:bodyPr/>
          <a:lstStyle/>
          <a:p>
            <a:r>
              <a:rPr lang="pt-BR" dirty="0" err="1"/>
              <a:t>Grocoot</a:t>
            </a:r>
            <a:r>
              <a:rPr lang="pt-BR" dirty="0"/>
              <a:t> (GMS)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517900"/>
              </p:ext>
            </p:extLst>
          </p:nvPr>
        </p:nvGraphicFramePr>
        <p:xfrm>
          <a:off x="983673" y="1561091"/>
          <a:ext cx="6031346" cy="46318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15673">
                  <a:extLst>
                    <a:ext uri="{9D8B030D-6E8A-4147-A177-3AD203B41FA5}">
                      <a16:colId xmlns:a16="http://schemas.microsoft.com/office/drawing/2014/main" val="551131715"/>
                    </a:ext>
                  </a:extLst>
                </a:gridCol>
                <a:gridCol w="3015673">
                  <a:extLst>
                    <a:ext uri="{9D8B030D-6E8A-4147-A177-3AD203B41FA5}">
                      <a16:colId xmlns:a16="http://schemas.microsoft.com/office/drawing/2014/main" val="3998237659"/>
                    </a:ext>
                  </a:extLst>
                </a:gridCol>
              </a:tblGrid>
              <a:tr h="860096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Etapa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Objetivo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263519"/>
                  </a:ext>
                </a:extLst>
              </a:tr>
              <a:tr h="1111204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    </a:t>
                      </a:r>
                    </a:p>
                    <a:p>
                      <a:pPr algn="ctr"/>
                      <a:r>
                        <a:rPr lang="pt-BR" sz="1800" b="1" dirty="0" smtClean="0"/>
                        <a:t>    Ácido periódico 0,5% ou Ácido</a:t>
                      </a:r>
                      <a:r>
                        <a:rPr lang="pt-BR" sz="1800" b="1" baseline="0" dirty="0" smtClean="0"/>
                        <a:t> Crômico</a:t>
                      </a:r>
                      <a:r>
                        <a:rPr lang="pt-BR" sz="1800" b="1" dirty="0" smtClean="0"/>
                        <a:t>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Oxidação</a:t>
                      </a:r>
                      <a:r>
                        <a:rPr lang="pt-BR" sz="1800" baseline="0" dirty="0" smtClean="0"/>
                        <a:t> inicial;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61241"/>
                  </a:ext>
                </a:extLst>
              </a:tr>
              <a:tr h="860096">
                <a:tc>
                  <a:txBody>
                    <a:bodyPr/>
                    <a:lstStyle/>
                    <a:p>
                      <a:r>
                        <a:rPr lang="pt-BR" dirty="0" smtClean="0"/>
                        <a:t>       </a:t>
                      </a:r>
                    </a:p>
                    <a:p>
                      <a:pPr algn="ctr"/>
                      <a:r>
                        <a:rPr lang="pt-BR" sz="1800" b="1" dirty="0" smtClean="0"/>
                        <a:t>  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Solução de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</a:rPr>
                        <a:t>metenamina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     </a:t>
                      </a:r>
                    </a:p>
                    <a:p>
                      <a:pPr algn="ctr"/>
                      <a:r>
                        <a:rPr lang="pt-BR" sz="1800" dirty="0" smtClean="0"/>
                        <a:t>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Impregnação da prata</a:t>
                      </a:r>
                      <a:r>
                        <a:rPr lang="pt-BR" sz="1800" dirty="0" smtClean="0"/>
                        <a:t>;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720882"/>
                  </a:ext>
                </a:extLst>
              </a:tr>
              <a:tr h="860096">
                <a:tc>
                  <a:txBody>
                    <a:bodyPr/>
                    <a:lstStyle/>
                    <a:p>
                      <a:endParaRPr lang="pt-BR" sz="1800" dirty="0" smtClean="0"/>
                    </a:p>
                    <a:p>
                      <a:pPr algn="ctr"/>
                      <a:r>
                        <a:rPr lang="pt-BR" sz="1800" b="1" dirty="0" smtClean="0"/>
                        <a:t> 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Tiossulfato de sódio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Remove o excesso da prata;</a:t>
                      </a:r>
                      <a:r>
                        <a:rPr lang="pt-BR" sz="1800" baseline="0" dirty="0" smtClean="0"/>
                        <a:t>  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697495"/>
                  </a:ext>
                </a:extLst>
              </a:tr>
              <a:tr h="940398">
                <a:tc>
                  <a:txBody>
                    <a:bodyPr/>
                    <a:lstStyle/>
                    <a:p>
                      <a:endParaRPr lang="pt-BR" sz="1800" dirty="0" smtClean="0"/>
                    </a:p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Verde luz e/ou </a:t>
                      </a:r>
                      <a:r>
                        <a:rPr lang="pt-BR" sz="1800" b="1" dirty="0" smtClean="0"/>
                        <a:t>Hematoxilina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 smtClean="0"/>
                    </a:p>
                    <a:p>
                      <a:pPr algn="ctr"/>
                      <a:r>
                        <a:rPr lang="pt-BR" sz="1800" dirty="0" err="1" smtClean="0"/>
                        <a:t>Contracoloração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008256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81" b="1739"/>
          <a:stretch/>
        </p:blipFill>
        <p:spPr>
          <a:xfrm>
            <a:off x="7204363" y="2284723"/>
            <a:ext cx="4680788" cy="318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Agradecimentos</a:t>
            </a:r>
            <a:endParaRPr lang="pt-BR" dirty="0"/>
          </a:p>
        </p:txBody>
      </p:sp>
      <p:pic>
        <p:nvPicPr>
          <p:cNvPr id="2050" name="Picture 2" descr="SBH - Sociedade Brasileira de Histotecn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0" y="1924339"/>
            <a:ext cx="5677189" cy="180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tulio Sales Diagnósticos – 50 anos de referência em #Patologia e # Diagnósticos em Natal/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09" y="1027906"/>
            <a:ext cx="5143788" cy="288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1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0FD00-6AAF-14E2-6848-CC543093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Uma breve história sobre a origem da histoquímica</a:t>
            </a:r>
          </a:p>
        </p:txBody>
      </p:sp>
      <p:sp>
        <p:nvSpPr>
          <p:cNvPr id="4" name="Elipse 3"/>
          <p:cNvSpPr/>
          <p:nvPr/>
        </p:nvSpPr>
        <p:spPr>
          <a:xfrm>
            <a:off x="7793182" y="2438399"/>
            <a:ext cx="3851564" cy="30757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Primeiros corantes utilizados em tecido animal (Alizarina, composto da garança e Açafrão).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450289" y="2438399"/>
            <a:ext cx="3851564" cy="30757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Pesquisadores Botânicos e </a:t>
            </a:r>
            <a:r>
              <a:rPr lang="pt-BR" dirty="0" err="1" smtClean="0">
                <a:solidFill>
                  <a:schemeClr val="tx1"/>
                </a:solidFill>
              </a:rPr>
              <a:t>Zoolgistas</a:t>
            </a:r>
            <a:r>
              <a:rPr lang="pt-BR" dirty="0" smtClean="0">
                <a:solidFill>
                  <a:schemeClr val="tx1"/>
                </a:solidFill>
              </a:rPr>
              <a:t>;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4204851" y="2438400"/>
            <a:ext cx="3851564" cy="307570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Anatomistas e cientistas realizaram os primeiros experimentos em laboratórios;</a:t>
            </a:r>
          </a:p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(Advento do microscópio)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1D035-71D5-07AC-B846-4526A239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582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 Histologia </a:t>
            </a:r>
          </a:p>
        </p:txBody>
      </p:sp>
      <p:sp>
        <p:nvSpPr>
          <p:cNvPr id="10" name="Retângulo Arredondado 9"/>
          <p:cNvSpPr/>
          <p:nvPr/>
        </p:nvSpPr>
        <p:spPr>
          <a:xfrm>
            <a:off x="4277597" y="4031648"/>
            <a:ext cx="3636806" cy="2299859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Surgimento de locais especializados em processos e técnicas histológicas.  Laboratórios de citologia e </a:t>
            </a:r>
            <a:r>
              <a:rPr lang="pt-BR" b="1" dirty="0" err="1">
                <a:solidFill>
                  <a:schemeClr val="tx1"/>
                </a:solidFill>
              </a:rPr>
              <a:t>anátomo-patologia</a:t>
            </a:r>
            <a:r>
              <a:rPr lang="pt-BR" sz="1600" dirty="0">
                <a:solidFill>
                  <a:schemeClr val="tx1"/>
                </a:solidFill>
              </a:rPr>
              <a:t>.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9" name="Pentágono 18"/>
          <p:cNvSpPr/>
          <p:nvPr/>
        </p:nvSpPr>
        <p:spPr>
          <a:xfrm>
            <a:off x="294414" y="1801052"/>
            <a:ext cx="2088573" cy="159331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1"/>
                </a:solidFill>
              </a:rPr>
              <a:t>Teoria das células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Divisa 19"/>
          <p:cNvSpPr/>
          <p:nvPr/>
        </p:nvSpPr>
        <p:spPr>
          <a:xfrm>
            <a:off x="1745679" y="1801052"/>
            <a:ext cx="2715516" cy="1593313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Surgimento </a:t>
            </a:r>
            <a:endParaRPr lang="pt-BR" sz="1400" dirty="0">
              <a:solidFill>
                <a:schemeClr val="tx1"/>
              </a:solidFill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d</a:t>
            </a:r>
            <a:r>
              <a:rPr lang="pt-BR" sz="1400" dirty="0" smtClean="0">
                <a:solidFill>
                  <a:schemeClr val="tx1"/>
                </a:solidFill>
              </a:rPr>
              <a:t>a histologia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2" name="Divisa 21"/>
          <p:cNvSpPr/>
          <p:nvPr/>
        </p:nvSpPr>
        <p:spPr>
          <a:xfrm>
            <a:off x="3837712" y="1801051"/>
            <a:ext cx="2951061" cy="1572514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 Aprimoramento nos estudos das estruturas teciduais e suas inter-relações com a matriz extracelular.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Divisa 22"/>
          <p:cNvSpPr/>
          <p:nvPr/>
        </p:nvSpPr>
        <p:spPr>
          <a:xfrm>
            <a:off x="6199866" y="1814919"/>
            <a:ext cx="3096534" cy="1551723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Necessidade de desenvolver novas técnicas histoquímicas</a:t>
            </a:r>
          </a:p>
        </p:txBody>
      </p:sp>
      <p:sp>
        <p:nvSpPr>
          <p:cNvPr id="25" name="Divisa 24"/>
          <p:cNvSpPr/>
          <p:nvPr/>
        </p:nvSpPr>
        <p:spPr>
          <a:xfrm>
            <a:off x="8707558" y="1821857"/>
            <a:ext cx="2576967" cy="1551723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Estudos histológicos e Patológicos, para fins de diagnóstico.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01DB7-9B3A-0F21-4469-2A693210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 de técnicas histológicas (</a:t>
            </a:r>
            <a:r>
              <a:rPr lang="pt-BR" dirty="0" err="1"/>
              <a:t>Histotecnologia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328F18-1A00-5BCF-901C-A5726A33D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As técnicas de colorações em tecidos de rotina: </a:t>
            </a:r>
            <a:r>
              <a:rPr lang="pt-BR" dirty="0" err="1"/>
              <a:t>citoquímica</a:t>
            </a:r>
            <a:r>
              <a:rPr lang="pt-BR" dirty="0"/>
              <a:t> e histoquímica. </a:t>
            </a:r>
          </a:p>
          <a:p>
            <a:r>
              <a:rPr lang="pt-BR" dirty="0"/>
              <a:t>As colorações foram amplamente empregadas nas rotinas laboratoriais, com finalidade de auxílio ao diagnóstico histológico ou patológico do paciente.</a:t>
            </a:r>
          </a:p>
          <a:p>
            <a:r>
              <a:rPr lang="pt-BR" dirty="0"/>
              <a:t>A técnica de coloração histológica de rotina geral em laboratórios é a coloração em HE. Visão geral do tecido.</a:t>
            </a:r>
          </a:p>
          <a:p>
            <a:r>
              <a:rPr lang="pt-BR" dirty="0"/>
              <a:t>Técnicas histoquímicas especiais para análise de estruturas específicas, as chamadas colorações especiais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46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1286E-90D7-F450-A29A-190B4DFF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Qualidade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0E58A8-CB84-5BCB-9530-F67230279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7" y="1480344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 smtClean="0"/>
              <a:t>A </a:t>
            </a:r>
            <a:r>
              <a:rPr lang="pt-BR" dirty="0"/>
              <a:t>qualidade nos processos laboratoriais, garantem uma boa coloração.</a:t>
            </a:r>
          </a:p>
          <a:p>
            <a:r>
              <a:rPr lang="pt-BR" dirty="0"/>
              <a:t>Etapas prévias: pré-analítica, analítica, processamento de tecidos, inclusão, </a:t>
            </a:r>
            <a:r>
              <a:rPr lang="pt-BR" dirty="0" err="1"/>
              <a:t>microtomia</a:t>
            </a:r>
            <a:r>
              <a:rPr lang="pt-BR" dirty="0"/>
              <a:t> e coloração.</a:t>
            </a:r>
          </a:p>
          <a:p>
            <a:r>
              <a:rPr lang="pt-BR" dirty="0"/>
              <a:t>Qualidade na coloração, propriamente dita. (Reagentes e protocolos adequados)</a:t>
            </a:r>
          </a:p>
          <a:p>
            <a:r>
              <a:rPr lang="pt-BR" dirty="0"/>
              <a:t>Citologia em meio líquido.</a:t>
            </a:r>
          </a:p>
        </p:txBody>
      </p:sp>
    </p:spTree>
    <p:extLst>
      <p:ext uri="{BB962C8B-B14F-4D97-AF65-F5344CB8AC3E}">
        <p14:creationId xmlns:p14="http://schemas.microsoft.com/office/powerpoint/2010/main" val="4407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50D55-20F6-26C4-A2C6-6B2D0F41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e aplicabilidades de algumas Colorações Especiais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30983F-0954-A840-26A4-C6DBD1D17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38" y="1866671"/>
            <a:ext cx="14795751" cy="4177632"/>
          </a:xfrm>
        </p:spPr>
        <p:txBody>
          <a:bodyPr>
            <a:noAutofit/>
          </a:bodyPr>
          <a:lstStyle/>
          <a:p>
            <a:r>
              <a:rPr lang="pt-BR" sz="1600" b="1" dirty="0"/>
              <a:t>PAS Simples –</a:t>
            </a:r>
            <a:r>
              <a:rPr lang="pt-BR" sz="1600" dirty="0"/>
              <a:t> glicogênio em tecidos</a:t>
            </a:r>
          </a:p>
          <a:p>
            <a:r>
              <a:rPr lang="pt-BR" sz="1600" b="1" dirty="0"/>
              <a:t>PAS </a:t>
            </a:r>
            <a:r>
              <a:rPr lang="pt-BR" sz="1600" b="1" dirty="0" err="1"/>
              <a:t>Diastase</a:t>
            </a:r>
            <a:r>
              <a:rPr lang="pt-BR" sz="1600" b="1" dirty="0"/>
              <a:t> – </a:t>
            </a:r>
            <a:r>
              <a:rPr lang="pt-BR" sz="1600" dirty="0"/>
              <a:t>tumores em glândulas produtoras de mucina</a:t>
            </a:r>
          </a:p>
          <a:p>
            <a:r>
              <a:rPr lang="pt-BR" sz="1600" b="1" dirty="0"/>
              <a:t>PAS para fungos – </a:t>
            </a:r>
            <a:r>
              <a:rPr lang="pt-BR" sz="1600" dirty="0"/>
              <a:t>substâncias formadas por carboidratos (polissacarídeos presentes na estrutura da parede celular)</a:t>
            </a:r>
          </a:p>
          <a:p>
            <a:r>
              <a:rPr lang="pt-BR" sz="1600" b="1" dirty="0" err="1"/>
              <a:t>Giemsa</a:t>
            </a:r>
            <a:r>
              <a:rPr lang="pt-BR" sz="1600" b="1" dirty="0"/>
              <a:t> – </a:t>
            </a:r>
            <a:r>
              <a:rPr lang="pt-BR" sz="1600" dirty="0"/>
              <a:t>evidência anormalidades em células do sangue e visualiza a adesão de bactérias patogênicas em células humanas.</a:t>
            </a:r>
          </a:p>
          <a:p>
            <a:r>
              <a:rPr lang="pt-BR" sz="1600" b="1" dirty="0"/>
              <a:t>WS – </a:t>
            </a:r>
            <a:r>
              <a:rPr lang="pt-BR" sz="1600" dirty="0"/>
              <a:t>H. </a:t>
            </a:r>
            <a:r>
              <a:rPr lang="pt-BR" sz="1600" dirty="0" err="1"/>
              <a:t>Pilory</a:t>
            </a:r>
            <a:r>
              <a:rPr lang="pt-BR" sz="1600" dirty="0"/>
              <a:t> e outros microrganismos são corados em preto.</a:t>
            </a:r>
          </a:p>
          <a:p>
            <a:r>
              <a:rPr lang="pt-BR" sz="1600" b="1" dirty="0"/>
              <a:t>GMS – </a:t>
            </a:r>
            <a:r>
              <a:rPr lang="pt-BR" sz="1600" dirty="0"/>
              <a:t>fungos, leveduras, </a:t>
            </a:r>
            <a:r>
              <a:rPr lang="pt-BR" sz="1600" dirty="0" err="1"/>
              <a:t>histoplasma</a:t>
            </a:r>
            <a:r>
              <a:rPr lang="pt-BR" sz="1600" dirty="0"/>
              <a:t> em granulomas no fígado. </a:t>
            </a:r>
          </a:p>
          <a:p>
            <a:r>
              <a:rPr lang="pt-BR" sz="1600" b="1" dirty="0" err="1"/>
              <a:t>Tricômico</a:t>
            </a:r>
            <a:r>
              <a:rPr lang="pt-BR" sz="1600" b="1" dirty="0"/>
              <a:t> de </a:t>
            </a:r>
            <a:r>
              <a:rPr lang="pt-BR" sz="1600" b="1" dirty="0" err="1"/>
              <a:t>Masson</a:t>
            </a:r>
            <a:r>
              <a:rPr lang="pt-BR" sz="1600" b="1" dirty="0"/>
              <a:t> –</a:t>
            </a:r>
            <a:r>
              <a:rPr lang="pt-BR" sz="1600" dirty="0"/>
              <a:t> diferenciar estruturas do tecido conjuntivo e tecidos moles. Músculo liso, queratina e Fibras elásticas. </a:t>
            </a:r>
          </a:p>
          <a:p>
            <a:r>
              <a:rPr lang="pt-BR" sz="1600" b="1" dirty="0" err="1"/>
              <a:t>Verhoff</a:t>
            </a:r>
            <a:r>
              <a:rPr lang="pt-BR" sz="1600" b="1" dirty="0"/>
              <a:t> – </a:t>
            </a:r>
            <a:r>
              <a:rPr lang="pt-BR" sz="1600" dirty="0"/>
              <a:t>fibras elásticas e colágenas.</a:t>
            </a:r>
          </a:p>
          <a:p>
            <a:r>
              <a:rPr lang="pt-BR" sz="1600" b="1" dirty="0"/>
              <a:t>Fite-</a:t>
            </a:r>
            <a:r>
              <a:rPr lang="pt-BR" sz="1600" b="1" dirty="0" err="1"/>
              <a:t>Faracho</a:t>
            </a:r>
            <a:r>
              <a:rPr lang="pt-BR" sz="1600" b="1" dirty="0"/>
              <a:t> – </a:t>
            </a:r>
            <a:r>
              <a:rPr lang="pt-BR" sz="1600" dirty="0"/>
              <a:t>bacilos de Hansen.</a:t>
            </a:r>
          </a:p>
          <a:p>
            <a:r>
              <a:rPr lang="pt-BR" sz="1600" b="1" dirty="0" err="1"/>
              <a:t>Reticulina</a:t>
            </a:r>
            <a:r>
              <a:rPr lang="pt-BR" sz="1600" b="1" dirty="0"/>
              <a:t> – </a:t>
            </a:r>
            <a:r>
              <a:rPr lang="pt-BR" sz="1600" dirty="0"/>
              <a:t>fibras reticulares. Comumente usada pra fígado e rins.</a:t>
            </a:r>
          </a:p>
          <a:p>
            <a:r>
              <a:rPr lang="pt-BR" sz="1600" b="1" dirty="0" err="1"/>
              <a:t>Mucicarmim</a:t>
            </a:r>
            <a:r>
              <a:rPr lang="pt-BR" sz="1600" b="1" dirty="0"/>
              <a:t> – </a:t>
            </a:r>
            <a:r>
              <a:rPr lang="pt-BR" sz="1600" dirty="0"/>
              <a:t>Método indicado para a evidenciação de mucopolissacarídeos ácidos de natureza epitelial (mucinas)</a:t>
            </a:r>
          </a:p>
        </p:txBody>
      </p:sp>
    </p:spTree>
    <p:extLst>
      <p:ext uri="{BB962C8B-B14F-4D97-AF65-F5344CB8AC3E}">
        <p14:creationId xmlns:p14="http://schemas.microsoft.com/office/powerpoint/2010/main" val="30544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0DD31-27A7-420D-A676-A031A7BE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Coloração H&amp;E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7AEBE2-B610-DBE8-DD58-6128CB508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945" y="1130846"/>
            <a:ext cx="4974771" cy="4351338"/>
          </a:xfrm>
        </p:spPr>
        <p:txBody>
          <a:bodyPr>
            <a:normAutofit/>
          </a:bodyPr>
          <a:lstStyle/>
          <a:p>
            <a:r>
              <a:rPr lang="pt-BR" sz="2400" dirty="0"/>
              <a:t>Coloração que combina os corantes Hematoxilina e Eosina, chamada de “coloração de rotina”;</a:t>
            </a:r>
          </a:p>
          <a:p>
            <a:r>
              <a:rPr lang="pt-BR" sz="2400" dirty="0"/>
              <a:t>Usada para avaliar a morfologia dos tecidos; </a:t>
            </a:r>
          </a:p>
          <a:p>
            <a:r>
              <a:rPr lang="pt-BR" sz="2400" dirty="0"/>
              <a:t>Método mais rápido e barato;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00" y="3564689"/>
            <a:ext cx="3018544" cy="292872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 rot="16200000">
            <a:off x="-1011388" y="4902358"/>
            <a:ext cx="26254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err="1"/>
              <a:t>Imagem:http</a:t>
            </a:r>
            <a:r>
              <a:rPr lang="pt-BR" sz="900" dirty="0"/>
              <a:t>://anatpat.unicamp.br/lamuro1.html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1" y="3564689"/>
            <a:ext cx="3018544" cy="290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75855" y="1537855"/>
            <a:ext cx="4779818" cy="4502727"/>
          </a:xfrm>
          <a:prstGeom prst="rect">
            <a:avLst/>
          </a:prstGeom>
          <a:solidFill>
            <a:srgbClr val="9B76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sz="2000" dirty="0">
                <a:solidFill>
                  <a:schemeClr val="tx1"/>
                </a:solidFill>
              </a:rPr>
              <a:t>Vem do tronco de uma árvore;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Tem característica básica;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Precisa passar por um processo de oxidação, formando a hematina;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Precisa de um mordente, geralmente utiliza-se o alumínio como íon de metal;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A Hematoxilina + alumínio tem carga positiva;</a:t>
            </a:r>
          </a:p>
        </p:txBody>
      </p:sp>
      <p:sp>
        <p:nvSpPr>
          <p:cNvPr id="5" name="Retângulo 4"/>
          <p:cNvSpPr/>
          <p:nvPr/>
        </p:nvSpPr>
        <p:spPr>
          <a:xfrm>
            <a:off x="6012865" y="1565560"/>
            <a:ext cx="4779818" cy="4502727"/>
          </a:xfrm>
          <a:prstGeom prst="rect">
            <a:avLst/>
          </a:prstGeom>
          <a:solidFill>
            <a:srgbClr val="FC96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</a:rPr>
              <a:t>Corante de caráter ácido;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</a:rPr>
              <a:t>Possui carga negativa;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</a:rPr>
              <a:t>Cora em vermelho;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1662551" y="692730"/>
            <a:ext cx="2909454" cy="609600"/>
          </a:xfrm>
          <a:prstGeom prst="roundRect">
            <a:avLst/>
          </a:prstGeom>
          <a:solidFill>
            <a:srgbClr val="D3B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Hematoxilina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7024266" y="775855"/>
            <a:ext cx="2909454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Eosina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" name="Rectangle 10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1" name="Freeform: Shape 105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62" name="Freeform: Shape 107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63" name="Freeform: Shape 109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C5FB5C-F8DE-C7AF-C4DF-9FF90FF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275022"/>
            <a:ext cx="5661164" cy="778665"/>
          </a:xfrm>
        </p:spPr>
        <p:txBody>
          <a:bodyPr anchor="b">
            <a:normAutofit/>
          </a:bodyPr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Coloração Especial: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ECACAF-9DB4-1265-9BFA-10D0F2B5C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81" y="1626974"/>
            <a:ext cx="4834021" cy="4044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   Técnica utilizada para ressaltar e diferenciar estruturas e características dos tecidos que não são possíveis visualizar na coloração de HE, possibilitando assim uma melhor avaliação. </a:t>
            </a:r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8B7977C6-A987-2DA4-0557-B03B066D4F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7" r="23124" b="1"/>
          <a:stretch/>
        </p:blipFill>
        <p:spPr>
          <a:xfrm>
            <a:off x="7227874" y="1626974"/>
            <a:ext cx="4072761" cy="4072815"/>
          </a:xfrm>
          <a:prstGeom prst="rect">
            <a:avLst/>
          </a:prstGeom>
        </p:spPr>
      </p:pic>
      <p:grpSp>
        <p:nvGrpSpPr>
          <p:cNvPr id="464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65" name="Freeform: Shape 114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115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117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3B1FF3-1773-6D43-1F17-CA588ED82FF9}"/>
              </a:ext>
            </a:extLst>
          </p:cNvPr>
          <p:cNvSpPr txBox="1"/>
          <p:nvPr/>
        </p:nvSpPr>
        <p:spPr>
          <a:xfrm>
            <a:off x="1187542" y="5908120"/>
            <a:ext cx="330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64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2472</TotalTime>
  <Words>783</Words>
  <Application>Microsoft Office PowerPoint</Application>
  <PresentationFormat>Widescreen</PresentationFormat>
  <Paragraphs>154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Avenir Next LT Pro</vt:lpstr>
      <vt:lpstr>Calibri</vt:lpstr>
      <vt:lpstr>Source Sans Pro SemiBold</vt:lpstr>
      <vt:lpstr>Times New Roman</vt:lpstr>
      <vt:lpstr>Wingdings</vt:lpstr>
      <vt:lpstr>FunkyShapesVTI</vt:lpstr>
      <vt:lpstr>Colorações especiais </vt:lpstr>
      <vt:lpstr>Uma breve história sobre a origem da histoquímica</vt:lpstr>
      <vt:lpstr> Histologia </vt:lpstr>
      <vt:lpstr>Desenvolvimento de técnicas histológicas (Histotecnologia)</vt:lpstr>
      <vt:lpstr>Qualidade </vt:lpstr>
      <vt:lpstr>Tipos e aplicabilidades de algumas Colorações Especiais </vt:lpstr>
      <vt:lpstr>Coloração H&amp;E</vt:lpstr>
      <vt:lpstr>Apresentação do PowerPoint</vt:lpstr>
      <vt:lpstr>Coloração Especial: </vt:lpstr>
      <vt:lpstr>Ácido Periódico de Schiff (PAS) </vt:lpstr>
      <vt:lpstr>Ácido Periódico de Schiff (PAS) </vt:lpstr>
      <vt:lpstr>Ácido Periódico de Schiff (PAS) </vt:lpstr>
      <vt:lpstr>Tricrômicro de Masson</vt:lpstr>
      <vt:lpstr>Tricrômicro de Masson</vt:lpstr>
      <vt:lpstr>Grocoot (GMS)</vt:lpstr>
      <vt:lpstr>Grocoot (GMS)</vt:lpstr>
      <vt:lpstr>Agradecimentos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Colorações especiais</dc:title>
  <dc:creator>Caio Specht</dc:creator>
  <cp:lastModifiedBy>Samsung</cp:lastModifiedBy>
  <cp:revision>52</cp:revision>
  <dcterms:created xsi:type="dcterms:W3CDTF">2024-05-23T22:42:05Z</dcterms:created>
  <dcterms:modified xsi:type="dcterms:W3CDTF">2024-05-31T10:56:52Z</dcterms:modified>
</cp:coreProperties>
</file>